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38" r:id="rId4"/>
    <p:sldId id="545" r:id="rId5"/>
    <p:sldId id="540" r:id="rId6"/>
    <p:sldId id="544" r:id="rId7"/>
    <p:sldId id="541" r:id="rId8"/>
    <p:sldId id="548" r:id="rId9"/>
    <p:sldId id="546" r:id="rId10"/>
    <p:sldId id="549" r:id="rId11"/>
    <p:sldId id="543" r:id="rId12"/>
    <p:sldId id="258" r:id="rId13"/>
    <p:sldId id="550" r:id="rId14"/>
    <p:sldId id="551" r:id="rId15"/>
    <p:sldId id="555" r:id="rId16"/>
    <p:sldId id="556" r:id="rId17"/>
    <p:sldId id="554" r:id="rId18"/>
    <p:sldId id="552" r:id="rId19"/>
    <p:sldId id="31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FFFFFF"/>
    <a:srgbClr val="E6E6E6"/>
    <a:srgbClr val="FFF7EF"/>
    <a:srgbClr val="EE836B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5429" autoAdjust="0"/>
  </p:normalViewPr>
  <p:slideViewPr>
    <p:cSldViewPr snapToGrid="0" showGuides="1">
      <p:cViewPr varScale="1">
        <p:scale>
          <a:sx n="97" d="100"/>
          <a:sy n="97" d="100"/>
        </p:scale>
        <p:origin x="780" y="90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2023/3/26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3.wmf"/><Relationship Id="rId3" Type="http://schemas.openxmlformats.org/officeDocument/2006/relationships/image" Target="../media/image14.png"/><Relationship Id="rId7" Type="http://schemas.openxmlformats.org/officeDocument/2006/relationships/image" Target="../media/image15.gi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scratchapixel.com/lessons/3d-basic-rendering/ray-tracing-generating-camera-rays/generating-camera-rays.html" TargetMode="External"/><Relationship Id="rId11" Type="http://schemas.openxmlformats.org/officeDocument/2006/relationships/image" Target="../media/image12.wmf"/><Relationship Id="rId5" Type="http://schemas.openxmlformats.org/officeDocument/2006/relationships/image" Target="../media/image10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1.png"/><Relationship Id="rId4" Type="http://schemas.openxmlformats.org/officeDocument/2006/relationships/image" Target="../media/image16.wmf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2941498" y="1028403"/>
            <a:ext cx="63165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</a:p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 One Weekend</a:t>
            </a:r>
            <a:endParaRPr lang="zh-CN" altLang="en-US" sz="60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6" name="Picture 2" descr="https://static.techspot.com/articles-info/2485/images/2022-07-10-image.png">
            <a:extLst>
              <a:ext uri="{FF2B5EF4-FFF2-40B4-BE49-F238E27FC236}">
                <a16:creationId xmlns:a16="http://schemas.microsoft.com/office/drawing/2014/main" id="{A6357C59-DD9D-42E1-9E7B-5123E17A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45" y="2334625"/>
            <a:ext cx="5440190" cy="31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9A8B95D-1B13-4711-B18C-DBA7CFF5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7" y="2495354"/>
            <a:ext cx="5457280" cy="280423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AF73A18-89AF-4364-B8CE-4D3774B0399C}"/>
              </a:ext>
            </a:extLst>
          </p:cNvPr>
          <p:cNvSpPr txBox="1"/>
          <p:nvPr/>
        </p:nvSpPr>
        <p:spPr>
          <a:xfrm>
            <a:off x="941131" y="1279991"/>
            <a:ext cx="228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Tracing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0EE436-E522-4B01-AF4B-31336F15FC48}"/>
              </a:ext>
            </a:extLst>
          </p:cNvPr>
          <p:cNvSpPr/>
          <p:nvPr/>
        </p:nvSpPr>
        <p:spPr>
          <a:xfrm>
            <a:off x="1268489" y="1963131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4FB2746-AF71-471C-AF69-82EDBCCC3C0D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165888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Ray Traced reflection brightness compared to Path Tracing - Rendering -  Epic Developer Community Forums">
            <a:extLst>
              <a:ext uri="{FF2B5EF4-FFF2-40B4-BE49-F238E27FC236}">
                <a16:creationId xmlns:a16="http://schemas.microsoft.com/office/drawing/2014/main" id="{D2DAD6A4-474F-46CD-B833-1539DBA4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80" y="1997922"/>
            <a:ext cx="7914840" cy="43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 VS Path Tracing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6DE85A-F723-4D22-B6AE-B2FCD802752A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220408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43659" y="2834722"/>
            <a:ext cx="355257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视点发射射线</a:t>
            </a:r>
          </a:p>
        </p:txBody>
      </p:sp>
      <p:pic>
        <p:nvPicPr>
          <p:cNvPr id="16386" name="Picture 2" descr="What Does NVIDIA's Ray Tracing News Mean for the CAD Market? | Cadalyst">
            <a:extLst>
              <a:ext uri="{FF2B5EF4-FFF2-40B4-BE49-F238E27FC236}">
                <a16:creationId xmlns:a16="http://schemas.microsoft.com/office/drawing/2014/main" id="{943083A8-3701-4868-ABC1-9BF8089C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03" y="1546684"/>
            <a:ext cx="3788677" cy="50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0D0FC79-67B6-4E1A-8400-F832D0CA808D}"/>
              </a:ext>
            </a:extLst>
          </p:cNvPr>
          <p:cNvCxnSpPr>
            <a:cxnSpLocks/>
          </p:cNvCxnSpPr>
          <p:nvPr/>
        </p:nvCxnSpPr>
        <p:spPr>
          <a:xfrm>
            <a:off x="8185150" y="4756150"/>
            <a:ext cx="1108075" cy="33655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639DAC6-E55A-43C5-ABF8-8300D1739D6D}"/>
              </a:ext>
            </a:extLst>
          </p:cNvPr>
          <p:cNvSpPr/>
          <p:nvPr/>
        </p:nvSpPr>
        <p:spPr>
          <a:xfrm>
            <a:off x="8650149" y="4859701"/>
            <a:ext cx="75650" cy="798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FA73C9-E1F5-421D-8EAE-6A212F0BD301}"/>
              </a:ext>
            </a:extLst>
          </p:cNvPr>
          <p:cNvSpPr txBox="1"/>
          <p:nvPr/>
        </p:nvSpPr>
        <p:spPr>
          <a:xfrm>
            <a:off x="8337756" y="4955996"/>
            <a:ext cx="6247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Origin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E9626C-27F0-4561-9A1A-75F777FD8EEA}"/>
              </a:ext>
            </a:extLst>
          </p:cNvPr>
          <p:cNvSpPr txBox="1"/>
          <p:nvPr/>
        </p:nvSpPr>
        <p:spPr>
          <a:xfrm>
            <a:off x="8851740" y="4756150"/>
            <a:ext cx="326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E7F6E2-941F-47EE-B03A-1A56AF4B562F}"/>
              </a:ext>
            </a:extLst>
          </p:cNvPr>
          <p:cNvSpPr txBox="1"/>
          <p:nvPr/>
        </p:nvSpPr>
        <p:spPr>
          <a:xfrm>
            <a:off x="7948455" y="4495000"/>
            <a:ext cx="411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4A3B770-0086-431D-B015-E00481C7CB35}"/>
              </a:ext>
            </a:extLst>
          </p:cNvPr>
          <p:cNvSpPr txBox="1"/>
          <p:nvPr/>
        </p:nvSpPr>
        <p:spPr>
          <a:xfrm>
            <a:off x="8855099" y="5109164"/>
            <a:ext cx="9787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Direction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7B46EE-5BB1-4FD4-9243-871E88D5D142}"/>
              </a:ext>
            </a:extLst>
          </p:cNvPr>
          <p:cNvSpPr/>
          <p:nvPr/>
        </p:nvSpPr>
        <p:spPr>
          <a:xfrm>
            <a:off x="1268489" y="19631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光线定义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71598F-3782-47D7-8206-69C4250A12AC}"/>
              </a:ext>
            </a:extLst>
          </p:cNvPr>
          <p:cNvSpPr/>
          <p:nvPr/>
        </p:nvSpPr>
        <p:spPr>
          <a:xfrm>
            <a:off x="1715857" y="2430163"/>
            <a:ext cx="3031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P(t)=origin + t * Direction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4EA253D-55E0-4F9C-8708-3C36CBEB2B06}"/>
              </a:ext>
            </a:extLst>
          </p:cNvPr>
          <p:cNvSpPr/>
          <p:nvPr/>
        </p:nvSpPr>
        <p:spPr>
          <a:xfrm>
            <a:off x="1268489" y="3155168"/>
            <a:ext cx="2172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Direction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A054D52B-9C74-4614-AA22-78F0FBE635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230398"/>
              </p:ext>
            </p:extLst>
          </p:nvPr>
        </p:nvGraphicFramePr>
        <p:xfrm>
          <a:off x="4454256" y="3500624"/>
          <a:ext cx="20335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9" name="Equation" r:id="rId4" imgW="1523880" imgH="419040" progId="Equation.DSMT4">
                  <p:embed/>
                </p:oleObj>
              </mc:Choice>
              <mc:Fallback>
                <p:oleObj name="Equation" r:id="rId4" imgW="15238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54256" y="3500624"/>
                        <a:ext cx="2033587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C51974A5-A765-4EAB-AEB3-59A4BC4F7418}"/>
              </a:ext>
            </a:extLst>
          </p:cNvPr>
          <p:cNvSpPr/>
          <p:nvPr/>
        </p:nvSpPr>
        <p:spPr>
          <a:xfrm>
            <a:off x="1619065" y="6192459"/>
            <a:ext cx="50767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https://www.scratchapixel.com/lessons/3d-basic-rendering/ray-tracing-generating-camera-rays/generating-camera-rays.html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93" name="Picture 9" descr="Introduction to Raytracing: A Simple Method for Creating 3D Images">
            <a:extLst>
              <a:ext uri="{FF2B5EF4-FFF2-40B4-BE49-F238E27FC236}">
                <a16:creationId xmlns:a16="http://schemas.microsoft.com/office/drawing/2014/main" id="{112AB344-4952-4376-933B-27855A2C2B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89" y="3725739"/>
            <a:ext cx="2476655" cy="21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EE9B0643-8EAB-49CA-AEFF-92DB40C72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263150"/>
              </p:ext>
            </p:extLst>
          </p:nvPr>
        </p:nvGraphicFramePr>
        <p:xfrm>
          <a:off x="4495299" y="4672970"/>
          <a:ext cx="1746250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0" name="Equation" r:id="rId8" imgW="1307880" imgH="177480" progId="Equation.DSMT4">
                  <p:embed/>
                </p:oleObj>
              </mc:Choice>
              <mc:Fallback>
                <p:oleObj name="Equation" r:id="rId8" imgW="1307880" imgH="1774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A054D52B-9C74-4614-AA22-78F0FBE635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95299" y="4672970"/>
                        <a:ext cx="1746250" cy="236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55131DF0-53EF-4BE1-9F76-ED35E53C579B}"/>
              </a:ext>
            </a:extLst>
          </p:cNvPr>
          <p:cNvSpPr/>
          <p:nvPr/>
        </p:nvSpPr>
        <p:spPr>
          <a:xfrm>
            <a:off x="5207074" y="4184119"/>
            <a:ext cx="372140" cy="38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B9365E1C-9482-4470-A233-8626124A5A7E}"/>
              </a:ext>
            </a:extLst>
          </p:cNvPr>
          <p:cNvSpPr/>
          <p:nvPr/>
        </p:nvSpPr>
        <p:spPr>
          <a:xfrm>
            <a:off x="5207074" y="5057668"/>
            <a:ext cx="372140" cy="38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648A2E5F-B7FE-4C8B-B765-A469B21299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163684"/>
              </p:ext>
            </p:extLst>
          </p:nvPr>
        </p:nvGraphicFramePr>
        <p:xfrm>
          <a:off x="4318634" y="5449618"/>
          <a:ext cx="24574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Equation" r:id="rId10" imgW="1841400" imgH="203040" progId="Equation.DSMT4">
                  <p:embed/>
                </p:oleObj>
              </mc:Choice>
              <mc:Fallback>
                <p:oleObj name="Equation" r:id="rId10" imgW="1841400" imgH="20304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EE9B0643-8EAB-49CA-AEFF-92DB40C72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8634" y="5449618"/>
                        <a:ext cx="245745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9D59EE88-F2AE-48B0-B677-EFC85EB97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800890"/>
              </p:ext>
            </p:extLst>
          </p:nvPr>
        </p:nvGraphicFramePr>
        <p:xfrm>
          <a:off x="4981071" y="5779275"/>
          <a:ext cx="2779712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2" name="Equation" r:id="rId12" imgW="2082600" imgH="203040" progId="Equation.DSMT4">
                  <p:embed/>
                </p:oleObj>
              </mc:Choice>
              <mc:Fallback>
                <p:oleObj name="Equation" r:id="rId12" imgW="2082600" imgH="20304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648A2E5F-B7FE-4C8B-B765-A469B21299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81071" y="5779275"/>
                        <a:ext cx="2779712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74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与物体求交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FA0769A-9BAB-4DD7-964B-C596840B1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9016"/>
              </p:ext>
            </p:extLst>
          </p:nvPr>
        </p:nvGraphicFramePr>
        <p:xfrm>
          <a:off x="2414076" y="1980001"/>
          <a:ext cx="13398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9" name="Equation" r:id="rId3" imgW="1002960" imgH="228600" progId="Equation.DSMT4">
                  <p:embed/>
                </p:oleObj>
              </mc:Choice>
              <mc:Fallback>
                <p:oleObj name="Equation" r:id="rId3" imgW="1002960" imgH="22860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9D59EE88-F2AE-48B0-B677-EFC85EB97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4076" y="1980001"/>
                        <a:ext cx="133985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81EE3C9-BAFE-47A2-A5BC-050C8A7E6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5947072"/>
              </p:ext>
            </p:extLst>
          </p:nvPr>
        </p:nvGraphicFramePr>
        <p:xfrm>
          <a:off x="2227544" y="2781444"/>
          <a:ext cx="1712913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5" imgW="1282680" imgH="228600" progId="Equation.DSMT4">
                  <p:embed/>
                </p:oleObj>
              </mc:Choice>
              <mc:Fallback>
                <p:oleObj name="Equation" r:id="rId5" imgW="1282680" imgH="2286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FA0769A-9BAB-4DD7-964B-C596840B1B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7544" y="2781444"/>
                        <a:ext cx="1712913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B07B500-57A9-4103-85C5-7044AF2B1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56314"/>
              </p:ext>
            </p:extLst>
          </p:nvPr>
        </p:nvGraphicFramePr>
        <p:xfrm>
          <a:off x="1733314" y="3627965"/>
          <a:ext cx="283210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7" imgW="2120760" imgH="228600" progId="Equation.DSMT4">
                  <p:embed/>
                </p:oleObj>
              </mc:Choice>
              <mc:Fallback>
                <p:oleObj name="Equation" r:id="rId7" imgW="2120760" imgH="228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81EE3C9-BAFE-47A2-A5BC-050C8A7E69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33314" y="3627965"/>
                        <a:ext cx="2832100" cy="303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16249513-4400-4060-8595-849CB7FA1D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59" y="1404185"/>
            <a:ext cx="4431978" cy="2774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D5F61E-BFAD-4BF8-8ECE-C196258F9E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5758" y="4306529"/>
            <a:ext cx="4431979" cy="23035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FE4B36-3D16-4DF6-8E16-6B67AEEA23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6761" y="5286960"/>
            <a:ext cx="3632333" cy="1323147"/>
          </a:xfrm>
          <a:prstGeom prst="rect">
            <a:avLst/>
          </a:prstGeom>
        </p:spPr>
      </p:pic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996482A-1783-43FC-87DF-4E6DAA0104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156268"/>
              </p:ext>
            </p:extLst>
          </p:nvPr>
        </p:nvGraphicFramePr>
        <p:xfrm>
          <a:off x="2222563" y="4557383"/>
          <a:ext cx="1576388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2" name="Equation" r:id="rId12" imgW="1180800" imgH="444240" progId="Equation.DSMT4">
                  <p:embed/>
                </p:oleObj>
              </mc:Choice>
              <mc:Fallback>
                <p:oleObj name="Equation" r:id="rId12" imgW="1180800" imgH="4442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B07B500-57A9-4103-85C5-7044AF2B1F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222563" y="4557383"/>
                        <a:ext cx="1576388" cy="588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箭头: 下 15">
            <a:extLst>
              <a:ext uri="{FF2B5EF4-FFF2-40B4-BE49-F238E27FC236}">
                <a16:creationId xmlns:a16="http://schemas.microsoft.com/office/drawing/2014/main" id="{B9DF416C-E64A-426D-8F9D-3C45FE566779}"/>
              </a:ext>
            </a:extLst>
          </p:cNvPr>
          <p:cNvSpPr/>
          <p:nvPr/>
        </p:nvSpPr>
        <p:spPr>
          <a:xfrm>
            <a:off x="2893894" y="2321347"/>
            <a:ext cx="372140" cy="38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E94DF654-F213-4736-AC36-DDB69222630B}"/>
              </a:ext>
            </a:extLst>
          </p:cNvPr>
          <p:cNvSpPr/>
          <p:nvPr/>
        </p:nvSpPr>
        <p:spPr>
          <a:xfrm>
            <a:off x="2893894" y="3163021"/>
            <a:ext cx="372140" cy="38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584DD1D3-AA23-4920-9CE6-5B66C1487992}"/>
              </a:ext>
            </a:extLst>
          </p:cNvPr>
          <p:cNvSpPr/>
          <p:nvPr/>
        </p:nvSpPr>
        <p:spPr>
          <a:xfrm>
            <a:off x="2893894" y="4067226"/>
            <a:ext cx="372140" cy="38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52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677C79-057C-40F8-91DF-C1CC31DB4AE5}"/>
              </a:ext>
            </a:extLst>
          </p:cNvPr>
          <p:cNvSpPr txBox="1"/>
          <p:nvPr/>
        </p:nvSpPr>
        <p:spPr>
          <a:xfrm>
            <a:off x="1325651" y="1882717"/>
            <a:ext cx="268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电介质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(Dielectric)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15695B-DF5A-4980-B816-4C58DA2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43" y="3802382"/>
            <a:ext cx="2801794" cy="25016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98EB4D-A5F6-4E27-A91B-EC22A96C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05" y="3797622"/>
            <a:ext cx="3119779" cy="2506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D2A7FE-1E54-4E20-B9FE-DBA0B7D70D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31" y="2452002"/>
            <a:ext cx="3709098" cy="278493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4B8CF87-CB2D-4D8A-A3CB-880036B2A944}"/>
              </a:ext>
            </a:extLst>
          </p:cNvPr>
          <p:cNvCxnSpPr/>
          <p:nvPr/>
        </p:nvCxnSpPr>
        <p:spPr>
          <a:xfrm flipH="1" flipV="1">
            <a:off x="2852074" y="4139381"/>
            <a:ext cx="3854245" cy="10975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0BC5765-20A4-4F67-BB7F-FDD603639A4F}"/>
              </a:ext>
            </a:extLst>
          </p:cNvPr>
          <p:cNvSpPr/>
          <p:nvPr/>
        </p:nvSpPr>
        <p:spPr>
          <a:xfrm>
            <a:off x="8092865" y="634008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菲涅尔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0A54DDA-46A6-4F1D-8AB5-E5E1A62ACAE2}"/>
              </a:ext>
            </a:extLst>
          </p:cNvPr>
          <p:cNvSpPr/>
          <p:nvPr/>
        </p:nvSpPr>
        <p:spPr>
          <a:xfrm>
            <a:off x="9353686" y="303705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折射</a:t>
            </a:r>
            <a:endParaRPr lang="zh-CN" altLang="en-US" dirty="0"/>
          </a:p>
        </p:txBody>
      </p:sp>
      <p:pic>
        <p:nvPicPr>
          <p:cNvPr id="20482" name="Picture 2" descr="中1理科】「屈折（全反射）」 | 映像授業のTry IT (トライイット)">
            <a:extLst>
              <a:ext uri="{FF2B5EF4-FFF2-40B4-BE49-F238E27FC236}">
                <a16:creationId xmlns:a16="http://schemas.microsoft.com/office/drawing/2014/main" id="{76BCCF87-6915-42A6-89E4-26563A6E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463" y="1046627"/>
            <a:ext cx="5287505" cy="204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173D186-35E3-4DEF-B692-744F7A21B833}"/>
              </a:ext>
            </a:extLst>
          </p:cNvPr>
          <p:cNvCxnSpPr>
            <a:cxnSpLocks/>
          </p:cNvCxnSpPr>
          <p:nvPr/>
        </p:nvCxnSpPr>
        <p:spPr>
          <a:xfrm flipH="1">
            <a:off x="2251282" y="2619826"/>
            <a:ext cx="6563421" cy="13474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6E6736D-6C10-4646-86EA-4B59EACC7EEB}"/>
              </a:ext>
            </a:extLst>
          </p:cNvPr>
          <p:cNvSpPr/>
          <p:nvPr/>
        </p:nvSpPr>
        <p:spPr>
          <a:xfrm>
            <a:off x="6912652" y="303705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全反射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F552AF-4C46-4F0B-AC60-5A0A468B4879}"/>
              </a:ext>
            </a:extLst>
          </p:cNvPr>
          <p:cNvCxnSpPr>
            <a:cxnSpLocks/>
          </p:cNvCxnSpPr>
          <p:nvPr/>
        </p:nvCxnSpPr>
        <p:spPr>
          <a:xfrm flipH="1">
            <a:off x="2814290" y="1978563"/>
            <a:ext cx="4331151" cy="205050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08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677C79-057C-40F8-91DF-C1CC31DB4AE5}"/>
              </a:ext>
            </a:extLst>
          </p:cNvPr>
          <p:cNvSpPr txBox="1"/>
          <p:nvPr/>
        </p:nvSpPr>
        <p:spPr>
          <a:xfrm>
            <a:off x="1325651" y="1882717"/>
            <a:ext cx="2685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电介质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(Dielectric)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BD2A7FE-1E54-4E20-B9FE-DBA0B7D70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31" y="2452002"/>
            <a:ext cx="3709098" cy="278493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3FB38F1-263C-4804-A837-C2FB5E2016AD}"/>
              </a:ext>
            </a:extLst>
          </p:cNvPr>
          <p:cNvSpPr/>
          <p:nvPr/>
        </p:nvSpPr>
        <p:spPr>
          <a:xfrm>
            <a:off x="5359042" y="2282827"/>
            <a:ext cx="6604830" cy="2862322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Dielectric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::Scatter(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dvec3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(1.f);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.FrontFace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 (1.0 /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m_fMetallic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: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m_fMetallic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::normalize(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::min(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::dot(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1.0);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fSinTheta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sqrt(1.0 -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fSinTheta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1.0 || Reflectance(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&gt;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::Float())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::reflect(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::refract(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/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.Origin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4B6B48-73A1-43FB-80DD-7F10CC4F50F3}"/>
              </a:ext>
            </a:extLst>
          </p:cNvPr>
          <p:cNvSpPr/>
          <p:nvPr/>
        </p:nvSpPr>
        <p:spPr>
          <a:xfrm>
            <a:off x="5359042" y="5410745"/>
            <a:ext cx="6604830" cy="1061829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Dielectric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::Reflectance(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Use </a:t>
            </a:r>
            <a:r>
              <a:rPr lang="en-US" altLang="zh-CN" sz="900" dirty="0" err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Schlick's</a:t>
            </a:r>
            <a:r>
              <a:rPr lang="en-US" altLang="zh-CN" sz="9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approximation for reflectance.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r0 = (1 -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/ (1 +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fRatio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r0 = r0 * r0;</a:t>
            </a:r>
          </a:p>
          <a:p>
            <a:pPr lvl="1"/>
            <a:r>
              <a:rPr lang="pt-BR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pt-BR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r0 + (1 - r0) * pow((1 - </a:t>
            </a:r>
            <a:r>
              <a:rPr lang="pt-BR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fCosTheta</a:t>
            </a:r>
            <a:r>
              <a:rPr lang="pt-BR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 5);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381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B677C79-057C-40F8-91DF-C1CC31DB4AE5}"/>
              </a:ext>
            </a:extLst>
          </p:cNvPr>
          <p:cNvSpPr txBox="1"/>
          <p:nvPr/>
        </p:nvSpPr>
        <p:spPr>
          <a:xfrm>
            <a:off x="1325650" y="1882717"/>
            <a:ext cx="287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p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漫反射</a:t>
            </a:r>
            <a:r>
              <a:rPr lang="en-US" altLang="zh-CN" dirty="0"/>
              <a:t>(Lambertian)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1B64C4-671C-493C-AE49-D729664F4216}"/>
              </a:ext>
            </a:extLst>
          </p:cNvPr>
          <p:cNvSpPr/>
          <p:nvPr/>
        </p:nvSpPr>
        <p:spPr>
          <a:xfrm>
            <a:off x="5800706" y="2621056"/>
            <a:ext cx="6096000" cy="2446824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Lambertian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::Scatter(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dvec3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m_spColorTexture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nullptr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m_spColorTexture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GetColor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.UV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else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m_vec3Albedo;</a:t>
            </a:r>
          </a:p>
          <a:p>
            <a:pPr lvl="1"/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1"/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.Origin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UnitSphere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2A9FEAD-61F5-48EE-8AE6-D4C05308D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31" y="2452002"/>
            <a:ext cx="3709098" cy="27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FF8A74-7272-4D47-872C-DC6C0AE805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96" y="3951260"/>
            <a:ext cx="3219070" cy="24170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170167" y="418955"/>
            <a:ext cx="2706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2503EB-2159-4C41-BC5D-6EE6C8EE6C57}"/>
              </a:ext>
            </a:extLst>
          </p:cNvPr>
          <p:cNvSpPr txBox="1"/>
          <p:nvPr/>
        </p:nvSpPr>
        <p:spPr>
          <a:xfrm>
            <a:off x="941131" y="1350891"/>
            <a:ext cx="4139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24858A-7981-46F9-91AF-C08F06EF4CC8}"/>
              </a:ext>
            </a:extLst>
          </p:cNvPr>
          <p:cNvSpPr txBox="1"/>
          <p:nvPr/>
        </p:nvSpPr>
        <p:spPr>
          <a:xfrm>
            <a:off x="2312187" y="6429416"/>
            <a:ext cx="1440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roughness = 0.0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6CD3522-91E8-4EC6-926C-DD6674397D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34" y="3951260"/>
            <a:ext cx="3226396" cy="242250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C7793F7D-EB33-4CDD-A4C6-F8F882DAF063}"/>
              </a:ext>
            </a:extLst>
          </p:cNvPr>
          <p:cNvSpPr/>
          <p:nvPr/>
        </p:nvSpPr>
        <p:spPr>
          <a:xfrm>
            <a:off x="3010757" y="2414543"/>
            <a:ext cx="767684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::Scatter(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dvec3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attenuation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m_vec3Albedo;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.Step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.Origin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.WorldPosition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::reflect(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rayIn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m_fRoughness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UnitSphere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()) ;</a:t>
            </a:r>
          </a:p>
          <a:p>
            <a:pPr lvl="1"/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::dot(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rayOut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.Direction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900" dirty="0" err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hitRecord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.WorldNormal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&gt; 0;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D017539-4F68-49CE-91FA-6B58D59749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828" y="3956761"/>
            <a:ext cx="3219070" cy="24170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4B677C79-057C-40F8-91DF-C1CC31DB4AE5}"/>
              </a:ext>
            </a:extLst>
          </p:cNvPr>
          <p:cNvSpPr txBox="1"/>
          <p:nvPr/>
        </p:nvSpPr>
        <p:spPr>
          <a:xfrm>
            <a:off x="1325651" y="1882717"/>
            <a:ext cx="1973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(Metal)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00197C-5D03-4A7B-9E9A-FF220874607B}"/>
              </a:ext>
            </a:extLst>
          </p:cNvPr>
          <p:cNvSpPr txBox="1"/>
          <p:nvPr/>
        </p:nvSpPr>
        <p:spPr>
          <a:xfrm>
            <a:off x="5735351" y="6417433"/>
            <a:ext cx="1440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roughness = 0.3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6D7CE4D-2075-4D7C-8682-F0C4BCE28D4B}"/>
              </a:ext>
            </a:extLst>
          </p:cNvPr>
          <p:cNvSpPr txBox="1"/>
          <p:nvPr/>
        </p:nvSpPr>
        <p:spPr>
          <a:xfrm>
            <a:off x="9448092" y="6417400"/>
            <a:ext cx="1440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roughness = 1.0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57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0A9F01ED-B592-4F64-8816-76CB85DB9259}"/>
              </a:ext>
            </a:extLst>
          </p:cNvPr>
          <p:cNvSpPr/>
          <p:nvPr/>
        </p:nvSpPr>
        <p:spPr>
          <a:xfrm>
            <a:off x="7878290" y="3462874"/>
            <a:ext cx="3204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6" name="MH_Number_1">
            <a:extLst>
              <a:ext uri="{FF2B5EF4-FFF2-40B4-BE49-F238E27FC236}">
                <a16:creationId xmlns:a16="http://schemas.microsoft.com/office/drawing/2014/main" id="{FA41FBDC-26D7-44D3-BB79-1DF7960674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36536" y="3366582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EFCF870B-6E32-47EA-82E5-8B505A22E31C}"/>
              </a:ext>
            </a:extLst>
          </p:cNvPr>
          <p:cNvCxnSpPr>
            <a:cxnSpLocks/>
          </p:cNvCxnSpPr>
          <p:nvPr/>
        </p:nvCxnSpPr>
        <p:spPr>
          <a:xfrm>
            <a:off x="7878291" y="3984025"/>
            <a:ext cx="32048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5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0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影評】下一個潘朵拉星球？《阿凡達：水之道》隱含的人海共生課題- Greenpeace 綠色和平| 臺灣">
            <a:extLst>
              <a:ext uri="{FF2B5EF4-FFF2-40B4-BE49-F238E27FC236}">
                <a16:creationId xmlns:a16="http://schemas.microsoft.com/office/drawing/2014/main" id="{21702EF2-C155-4F35-80F5-5B5B16545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3" y="1989073"/>
            <a:ext cx="5689177" cy="32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72123C-B22F-4DD5-A067-2A22FE4BBB93}"/>
              </a:ext>
            </a:extLst>
          </p:cNvPr>
          <p:cNvSpPr/>
          <p:nvPr/>
        </p:nvSpPr>
        <p:spPr>
          <a:xfrm>
            <a:off x="2652306" y="5422682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阿凡达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水之道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657AE82-8965-4AC3-BC32-9A14F7B7259C}"/>
              </a:ext>
            </a:extLst>
          </p:cNvPr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D148FBB4-5E10-4022-8798-AFF8D0637F12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  <p:pic>
        <p:nvPicPr>
          <p:cNvPr id="11" name="Picture 2" descr="赢得奥斯卡的皮克斯动画短片制作人揭露背后辛酸事| 界面新闻">
            <a:extLst>
              <a:ext uri="{FF2B5EF4-FFF2-40B4-BE49-F238E27FC236}">
                <a16:creationId xmlns:a16="http://schemas.microsoft.com/office/drawing/2014/main" id="{D8841C2B-1F03-46C3-AF29-58D78E05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99" y="1983922"/>
            <a:ext cx="4814855" cy="3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21BDC02-FDF8-4877-B4E5-896F90D4F36C}"/>
              </a:ext>
            </a:extLst>
          </p:cNvPr>
          <p:cNvSpPr/>
          <p:nvPr/>
        </p:nvSpPr>
        <p:spPr>
          <a:xfrm>
            <a:off x="8922177" y="54333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鹬</a:t>
            </a:r>
          </a:p>
        </p:txBody>
      </p:sp>
    </p:spTree>
    <p:extLst>
      <p:ext uri="{BB962C8B-B14F-4D97-AF65-F5344CB8AC3E}">
        <p14:creationId xmlns:p14="http://schemas.microsoft.com/office/powerpoint/2010/main" val="83761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E2FB12-76BF-4324-87B4-60228F9C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71" y="2292769"/>
            <a:ext cx="4967748" cy="33024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517208-2544-47B5-8A47-71E49798BE2B}"/>
              </a:ext>
            </a:extLst>
          </p:cNvPr>
          <p:cNvSpPr txBox="1"/>
          <p:nvPr/>
        </p:nvSpPr>
        <p:spPr>
          <a:xfrm>
            <a:off x="941131" y="1279991"/>
            <a:ext cx="174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Cast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F83B93-4D47-4D26-8FE9-C5E0B17182F7}"/>
              </a:ext>
            </a:extLst>
          </p:cNvPr>
          <p:cNvSpPr txBox="1"/>
          <p:nvPr/>
        </p:nvSpPr>
        <p:spPr>
          <a:xfrm>
            <a:off x="941131" y="2498413"/>
            <a:ext cx="527285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从视点向成像平面上的像素发射射线，找到与光线相交的最近物体的交点，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交点和光源连线是否对光源可见，判断该点是否在阴影里面，计算着色。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3332A3-1EE1-4765-A600-46EAFA164F62}"/>
              </a:ext>
            </a:extLst>
          </p:cNvPr>
          <p:cNvSpPr/>
          <p:nvPr/>
        </p:nvSpPr>
        <p:spPr>
          <a:xfrm>
            <a:off x="1268489" y="19631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94FFC3-464A-4A55-99EC-B45BC75ADC77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267904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1925" y="12659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 descr="https://pic4.zhimg.com/80/v2-36f352a88ce2dedc088765ba94c42797_720w.webp">
            <a:extLst>
              <a:ext uri="{FF2B5EF4-FFF2-40B4-BE49-F238E27FC236}">
                <a16:creationId xmlns:a16="http://schemas.microsoft.com/office/drawing/2014/main" id="{88F25040-E624-4417-A9D5-A9653AB4D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305" y="1606060"/>
            <a:ext cx="4213552" cy="199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 4—76 from Cinematic Rendering in CT: A Novel, Lifelike 3D  Visualization Technique. | Semantic Scholar">
            <a:extLst>
              <a:ext uri="{FF2B5EF4-FFF2-40B4-BE49-F238E27FC236}">
                <a16:creationId xmlns:a16="http://schemas.microsoft.com/office/drawing/2014/main" id="{70C8C114-5239-40BD-8C57-24E9B600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35" y="3752155"/>
            <a:ext cx="3968414" cy="266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6DC224-1424-45A0-BCE1-B1F5594631A2}"/>
              </a:ext>
            </a:extLst>
          </p:cNvPr>
          <p:cNvSpPr txBox="1"/>
          <p:nvPr/>
        </p:nvSpPr>
        <p:spPr>
          <a:xfrm>
            <a:off x="941131" y="2498413"/>
            <a:ext cx="5272856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从视点向成像平面上的像素发射射线，光线在传播路径上进行步进，即一定步长前进。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获取当前位置密度，颜色，根据密度对颜色进行累积。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D6E2EA-87D9-469A-8F5E-760859EDA7BF}"/>
              </a:ext>
            </a:extLst>
          </p:cNvPr>
          <p:cNvSpPr/>
          <p:nvPr/>
        </p:nvSpPr>
        <p:spPr>
          <a:xfrm>
            <a:off x="1268489" y="19631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7EAFB-E46A-48BF-B409-E450497C509F}"/>
              </a:ext>
            </a:extLst>
          </p:cNvPr>
          <p:cNvSpPr txBox="1"/>
          <p:nvPr/>
        </p:nvSpPr>
        <p:spPr>
          <a:xfrm>
            <a:off x="941131" y="1279991"/>
            <a:ext cx="228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Marching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AD53FCB-6A75-4F6A-A0CC-19E447A19446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141053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https://www.scratchapixel.com/images/ray-tracing-refresher/rt-whitted-example.png?">
            <a:extLst>
              <a:ext uri="{FF2B5EF4-FFF2-40B4-BE49-F238E27FC236}">
                <a16:creationId xmlns:a16="http://schemas.microsoft.com/office/drawing/2014/main" id="{00982149-A01D-4DEA-A50A-1A92B25B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40" y="1997922"/>
            <a:ext cx="5063306" cy="364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A1AECD-EFFC-4065-88B5-572CC9DCD9E1}"/>
              </a:ext>
            </a:extLst>
          </p:cNvPr>
          <p:cNvSpPr txBox="1"/>
          <p:nvPr/>
        </p:nvSpPr>
        <p:spPr>
          <a:xfrm>
            <a:off x="941131" y="2498413"/>
            <a:ext cx="5272856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从视点向成像平面上的像素发射射线，找到与光线相交的最近物体的交点，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如果该点处的表面是散射面，则计算光源直接照射该点产生的颜色；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如果该点处的表面是镜面或折射面，则继续向反射或折射方向跟踪另一条光线，如此递归下去，直到光线逃逸出场景或达到设定的最大递归深度。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2E2851-1E6F-426C-B6E7-348B08C157EF}"/>
              </a:ext>
            </a:extLst>
          </p:cNvPr>
          <p:cNvSpPr/>
          <p:nvPr/>
        </p:nvSpPr>
        <p:spPr>
          <a:xfrm>
            <a:off x="1268489" y="19631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03A980-412D-448C-BCA7-C686AB3016F3}"/>
              </a:ext>
            </a:extLst>
          </p:cNvPr>
          <p:cNvSpPr txBox="1"/>
          <p:nvPr/>
        </p:nvSpPr>
        <p:spPr>
          <a:xfrm>
            <a:off x="941131" y="1279991"/>
            <a:ext cx="228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911733A-1770-411C-85FB-605843170246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221108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BE5257-09DA-4A15-922B-C152600C20BB}"/>
              </a:ext>
            </a:extLst>
          </p:cNvPr>
          <p:cNvSpPr/>
          <p:nvPr/>
        </p:nvSpPr>
        <p:spPr>
          <a:xfrm>
            <a:off x="834561" y="2246579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pixel of the screen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color = 0;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Ray = { starting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poing,direction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};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Repeat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2"/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object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the scene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determine closet ray object / intersection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2"/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intersection exists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3"/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light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the scene</a:t>
            </a:r>
          </a:p>
          <a:p>
            <a:pPr lvl="3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4"/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the light is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shadow of another object</a:t>
            </a:r>
          </a:p>
          <a:p>
            <a:pPr lvl="4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4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add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light contribution to computed color;</a:t>
            </a:r>
          </a:p>
          <a:p>
            <a:pPr lvl="4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3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color = Final color + computed color * previous refection factor;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 factor = reflection factor * surface refection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2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increment depth;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until refection factor is 0 </a:t>
            </a:r>
            <a:r>
              <a:rPr lang="en-US" altLang="zh-CN" sz="1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maxmum</a:t>
            </a:r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depth is reached;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0F543DD-CAF3-4353-8AE5-5820C0456E7E}"/>
              </a:ext>
            </a:extLst>
          </p:cNvPr>
          <p:cNvSpPr/>
          <p:nvPr/>
        </p:nvSpPr>
        <p:spPr>
          <a:xfrm>
            <a:off x="1170167" y="1813256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 descr="https://www.scratchapixel.com/images/ray-tracing-refresher/rt-whitted-example.png?">
            <a:extLst>
              <a:ext uri="{FF2B5EF4-FFF2-40B4-BE49-F238E27FC236}">
                <a16:creationId xmlns:a16="http://schemas.microsoft.com/office/drawing/2014/main" id="{1FDBCA57-8124-4CCB-9E99-3F3E50C1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40" y="1997922"/>
            <a:ext cx="5063306" cy="3645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011D923-55CF-4A3E-8077-73229C3B3AF4}"/>
              </a:ext>
            </a:extLst>
          </p:cNvPr>
          <p:cNvSpPr txBox="1"/>
          <p:nvPr/>
        </p:nvSpPr>
        <p:spPr>
          <a:xfrm>
            <a:off x="941131" y="1279991"/>
            <a:ext cx="228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1E733F-6A89-4AA1-AF8B-BBB10B2F68F9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219268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66" name="Picture 2" descr="https://static.techspot.com/articles-info/2485/images/2022-07-10-image.png">
            <a:extLst>
              <a:ext uri="{FF2B5EF4-FFF2-40B4-BE49-F238E27FC236}">
                <a16:creationId xmlns:a16="http://schemas.microsoft.com/office/drawing/2014/main" id="{A6357C59-DD9D-42E1-9E7B-5123E17A3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45" y="2334625"/>
            <a:ext cx="5440190" cy="31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E65136B-254A-48C9-8662-9864B5D79555}"/>
              </a:ext>
            </a:extLst>
          </p:cNvPr>
          <p:cNvSpPr txBox="1"/>
          <p:nvPr/>
        </p:nvSpPr>
        <p:spPr>
          <a:xfrm>
            <a:off x="832669" y="2625220"/>
            <a:ext cx="5272856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从视点发出一条光线，光线与物体表面相交时根据表面的材质属性继续采样一个方向，发出另一条光线，如此迭代，直到光线打到光源上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或逃逸出场景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，然后用蒙特卡洛的方法，计算出其贡献，作为像素的颜色值；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229A06-AEB2-4D4B-8F95-E9C3C9B7F802}"/>
              </a:ext>
            </a:extLst>
          </p:cNvPr>
          <p:cNvSpPr txBox="1"/>
          <p:nvPr/>
        </p:nvSpPr>
        <p:spPr>
          <a:xfrm>
            <a:off x="941131" y="1279991"/>
            <a:ext cx="228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Tracing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5F4CAF-0A0E-4EF4-9C01-597EA159E4CE}"/>
              </a:ext>
            </a:extLst>
          </p:cNvPr>
          <p:cNvSpPr/>
          <p:nvPr/>
        </p:nvSpPr>
        <p:spPr>
          <a:xfrm>
            <a:off x="1268489" y="1963131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29C98F-C700-4636-B94D-2EFED25E3D8E}"/>
              </a:ext>
            </a:extLst>
          </p:cNvPr>
          <p:cNvSpPr/>
          <p:nvPr/>
        </p:nvSpPr>
        <p:spPr>
          <a:xfrm>
            <a:off x="1507601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光线追踪</a:t>
            </a:r>
          </a:p>
        </p:txBody>
      </p:sp>
    </p:spTree>
    <p:extLst>
      <p:ext uri="{BB962C8B-B14F-4D97-AF65-F5344CB8AC3E}">
        <p14:creationId xmlns:p14="http://schemas.microsoft.com/office/powerpoint/2010/main" val="1968991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11351</TotalTime>
  <Words>908</Words>
  <Application>Microsoft Office PowerPoint</Application>
  <PresentationFormat>宽屏</PresentationFormat>
  <Paragraphs>152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470</cp:revision>
  <dcterms:created xsi:type="dcterms:W3CDTF">2016-12-28T02:05:00Z</dcterms:created>
  <dcterms:modified xsi:type="dcterms:W3CDTF">2023-03-26T07:50:56Z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